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EA6081B-3385-40E4-BBF3-D9B0BC04E673}" type="datetimeFigureOut">
              <a:rPr lang="en-IN" smtClean="0"/>
              <a:t>01-09-2022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0C624F-EAAF-4599-A4E2-5FC27860965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A6081B-3385-40E4-BBF3-D9B0BC04E673}" type="datetimeFigureOut">
              <a:rPr lang="en-IN" smtClean="0"/>
              <a:t>01-09-2022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0C624F-EAAF-4599-A4E2-5FC27860965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A6081B-3385-40E4-BBF3-D9B0BC04E673}" type="datetimeFigureOut">
              <a:rPr lang="en-IN" smtClean="0"/>
              <a:t>01-09-2022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0C624F-EAAF-4599-A4E2-5FC27860965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A6081B-3385-40E4-BBF3-D9B0BC04E673}" type="datetimeFigureOut">
              <a:rPr lang="en-IN" smtClean="0"/>
              <a:t>01-09-2022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0C624F-EAAF-4599-A4E2-5FC278609657}" type="slidenum">
              <a:rPr lang="en-IN" smtClean="0"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A6081B-3385-40E4-BBF3-D9B0BC04E673}" type="datetimeFigureOut">
              <a:rPr lang="en-IN" smtClean="0"/>
              <a:t>01-09-2022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0C624F-EAAF-4599-A4E2-5FC278609657}" type="slidenum">
              <a:rPr lang="en-IN" smtClean="0"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A6081B-3385-40E4-BBF3-D9B0BC04E673}" type="datetimeFigureOut">
              <a:rPr lang="en-IN" smtClean="0"/>
              <a:t>01-09-2022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0C624F-EAAF-4599-A4E2-5FC278609657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A6081B-3385-40E4-BBF3-D9B0BC04E673}" type="datetimeFigureOut">
              <a:rPr lang="en-IN" smtClean="0"/>
              <a:t>01-09-2022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0C624F-EAAF-4599-A4E2-5FC278609657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A6081B-3385-40E4-BBF3-D9B0BC04E673}" type="datetimeFigureOut">
              <a:rPr lang="en-IN" smtClean="0"/>
              <a:t>01-09-2022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0C624F-EAAF-4599-A4E2-5FC278609657}" type="slidenum">
              <a:rPr lang="en-IN" smtClean="0"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A6081B-3385-40E4-BBF3-D9B0BC04E673}" type="datetimeFigureOut">
              <a:rPr lang="en-IN" smtClean="0"/>
              <a:t>01-09-2022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0C624F-EAAF-4599-A4E2-5FC27860965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EA6081B-3385-40E4-BBF3-D9B0BC04E673}" type="datetimeFigureOut">
              <a:rPr lang="en-IN" smtClean="0"/>
              <a:t>01-09-2022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0C624F-EAAF-4599-A4E2-5FC278609657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EA6081B-3385-40E4-BBF3-D9B0BC04E673}" type="datetimeFigureOut">
              <a:rPr lang="en-IN" smtClean="0"/>
              <a:t>01-09-2022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0C624F-EAAF-4599-A4E2-5FC278609657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EA6081B-3385-40E4-BBF3-D9B0BC04E673}" type="datetimeFigureOut">
              <a:rPr lang="en-IN" smtClean="0"/>
              <a:t>01-09-2022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B0C624F-EAAF-4599-A4E2-5FC278609657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3" r:id="rId1"/>
    <p:sldLayoutId id="2147484274" r:id="rId2"/>
    <p:sldLayoutId id="2147484275" r:id="rId3"/>
    <p:sldLayoutId id="2147484276" r:id="rId4"/>
    <p:sldLayoutId id="2147484277" r:id="rId5"/>
    <p:sldLayoutId id="2147484278" r:id="rId6"/>
    <p:sldLayoutId id="2147484279" r:id="rId7"/>
    <p:sldLayoutId id="2147484280" r:id="rId8"/>
    <p:sldLayoutId id="2147484281" r:id="rId9"/>
    <p:sldLayoutId id="2147484282" r:id="rId10"/>
    <p:sldLayoutId id="21474842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620688"/>
            <a:ext cx="8568952" cy="720079"/>
          </a:xfrm>
        </p:spPr>
        <p:txBody>
          <a:bodyPr>
            <a:normAutofit/>
          </a:bodyPr>
          <a:lstStyle/>
          <a:p>
            <a:pPr algn="ctr"/>
            <a:r>
              <a:rPr lang="en-US" sz="4000" b="1" u="sng" dirty="0">
                <a:solidFill>
                  <a:srgbClr val="C00000"/>
                </a:solidFill>
              </a:rPr>
              <a:t>SOP of Execution of FDR works</a:t>
            </a:r>
            <a:endParaRPr lang="en-IN" sz="40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7704856" cy="648072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solidFill>
                  <a:srgbClr val="002060"/>
                </a:solidFill>
              </a:rPr>
              <a:t>To be followed by: </a:t>
            </a:r>
            <a:endParaRPr lang="en-IN" sz="3600" dirty="0">
              <a:solidFill>
                <a:srgbClr val="002060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55576" y="2636912"/>
            <a:ext cx="7704856" cy="1800200"/>
          </a:xfrm>
          <a:prstGeom prst="rect">
            <a:avLst/>
          </a:prstGeom>
        </p:spPr>
        <p:txBody>
          <a:bodyPr vert="horz" lIns="182880" tIns="0">
            <a:no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3200" dirty="0">
                <a:solidFill>
                  <a:srgbClr val="002060"/>
                </a:solidFill>
              </a:rPr>
              <a:t>Contractor </a:t>
            </a:r>
            <a:endParaRPr lang="en-IN" sz="3200" dirty="0">
              <a:solidFill>
                <a:srgbClr val="00206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3200" dirty="0">
                <a:solidFill>
                  <a:srgbClr val="002060"/>
                </a:solidFill>
              </a:rPr>
              <a:t>Project Implementation Unit </a:t>
            </a:r>
            <a:endParaRPr lang="en-IN" sz="3200" dirty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3200" dirty="0">
                <a:solidFill>
                  <a:srgbClr val="002060"/>
                </a:solidFill>
              </a:rPr>
              <a:t>Project Management Unit 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251520" y="548680"/>
            <a:ext cx="8568952" cy="4824536"/>
          </a:xfrm>
          <a:prstGeom prst="rect">
            <a:avLst/>
          </a:prstGeom>
        </p:spPr>
        <p:txBody>
          <a:bodyPr vert="horz" lIns="182880" tIns="0">
            <a:noAutofit/>
          </a:bodyPr>
          <a:lstStyle/>
          <a:p>
            <a:pPr marL="857250" lvl="1" indent="-400050" algn="just"/>
            <a:r>
              <a:rPr lang="en-US" sz="2700" dirty="0" smtClean="0">
                <a:solidFill>
                  <a:srgbClr val="002060"/>
                </a:solidFill>
              </a:rPr>
              <a:t>17. </a:t>
            </a:r>
            <a:r>
              <a:rPr lang="en-US" sz="2800" dirty="0">
                <a:solidFill>
                  <a:srgbClr val="002060"/>
                </a:solidFill>
              </a:rPr>
              <a:t>Laying of BC</a:t>
            </a:r>
            <a:endParaRPr lang="en-US" sz="2700" dirty="0" smtClean="0">
              <a:solidFill>
                <a:srgbClr val="002060"/>
              </a:solidFill>
            </a:endParaRPr>
          </a:p>
          <a:p>
            <a:pPr marL="857250" lvl="1" indent="-400050" algn="r"/>
            <a:r>
              <a:rPr lang="en-US" sz="2700" dirty="0" smtClean="0">
                <a:solidFill>
                  <a:srgbClr val="C00000"/>
                </a:solidFill>
              </a:rPr>
              <a:t>Responsible Person-</a:t>
            </a:r>
            <a:r>
              <a:rPr lang="en-US" sz="2800" dirty="0">
                <a:solidFill>
                  <a:srgbClr val="C00000"/>
                </a:solidFill>
              </a:rPr>
              <a:t> PIU, PMU &amp; Contractor</a:t>
            </a:r>
            <a:endParaRPr lang="en-US" sz="2700" dirty="0" smtClean="0">
              <a:solidFill>
                <a:srgbClr val="C00000"/>
              </a:solidFill>
            </a:endParaRPr>
          </a:p>
          <a:p>
            <a:pPr marL="857250" lvl="1" indent="-400050" algn="just"/>
            <a:r>
              <a:rPr lang="en-US" sz="2700" dirty="0" smtClean="0">
                <a:solidFill>
                  <a:srgbClr val="002060"/>
                </a:solidFill>
              </a:rPr>
              <a:t>18. </a:t>
            </a:r>
            <a:r>
              <a:rPr lang="en-US" sz="2800" dirty="0">
                <a:solidFill>
                  <a:srgbClr val="002060"/>
                </a:solidFill>
              </a:rPr>
              <a:t>Speed </a:t>
            </a:r>
            <a:r>
              <a:rPr lang="en-US" sz="2800" dirty="0" err="1">
                <a:solidFill>
                  <a:srgbClr val="002060"/>
                </a:solidFill>
              </a:rPr>
              <a:t>braker</a:t>
            </a:r>
            <a:r>
              <a:rPr lang="en-US" sz="2800" dirty="0">
                <a:solidFill>
                  <a:srgbClr val="002060"/>
                </a:solidFill>
              </a:rPr>
              <a:t> as required</a:t>
            </a:r>
            <a:endParaRPr lang="en-US" sz="2700" dirty="0" smtClean="0">
              <a:solidFill>
                <a:srgbClr val="002060"/>
              </a:solidFill>
            </a:endParaRPr>
          </a:p>
          <a:p>
            <a:pPr marL="857250" lvl="1" indent="-400050" algn="r"/>
            <a:r>
              <a:rPr lang="en-US" sz="2700" dirty="0" smtClean="0">
                <a:solidFill>
                  <a:srgbClr val="C00000"/>
                </a:solidFill>
              </a:rPr>
              <a:t>Responsible Person -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>
                <a:solidFill>
                  <a:srgbClr val="C00000"/>
                </a:solidFill>
              </a:rPr>
              <a:t>PIU &amp; Contractor</a:t>
            </a:r>
            <a:endParaRPr lang="en-US" sz="2700" dirty="0" smtClean="0">
              <a:solidFill>
                <a:srgbClr val="C00000"/>
              </a:solidFill>
            </a:endParaRPr>
          </a:p>
          <a:p>
            <a:pPr marL="857250" lvl="1" indent="-400050" algn="just"/>
            <a:r>
              <a:rPr lang="en-US" sz="2700" dirty="0" smtClean="0">
                <a:solidFill>
                  <a:srgbClr val="002060"/>
                </a:solidFill>
              </a:rPr>
              <a:t>19. </a:t>
            </a:r>
            <a:r>
              <a:rPr lang="en-US" sz="2800" dirty="0">
                <a:solidFill>
                  <a:srgbClr val="002060"/>
                </a:solidFill>
              </a:rPr>
              <a:t>Construction of Side drain and paneled concrete pavement in the built up area.</a:t>
            </a:r>
            <a:endParaRPr lang="en-IN" sz="2800" dirty="0">
              <a:solidFill>
                <a:srgbClr val="002060"/>
              </a:solidFill>
            </a:endParaRPr>
          </a:p>
          <a:p>
            <a:pPr marL="857250" lvl="1" indent="-400050" algn="r"/>
            <a:r>
              <a:rPr lang="en-US" sz="2700" dirty="0" smtClean="0">
                <a:solidFill>
                  <a:srgbClr val="C00000"/>
                </a:solidFill>
              </a:rPr>
              <a:t>Responsible Person –</a:t>
            </a:r>
            <a:r>
              <a:rPr lang="en-US" sz="2800" dirty="0">
                <a:solidFill>
                  <a:srgbClr val="C00000"/>
                </a:solidFill>
              </a:rPr>
              <a:t>PIU &amp; Contractor</a:t>
            </a:r>
            <a:endParaRPr lang="en-US" sz="2700" dirty="0" smtClean="0">
              <a:solidFill>
                <a:srgbClr val="C00000"/>
              </a:solidFill>
            </a:endParaRPr>
          </a:p>
          <a:p>
            <a:pPr marL="857250" lvl="1" indent="-400050" algn="just"/>
            <a:r>
              <a:rPr lang="en-US" sz="2700" dirty="0" smtClean="0">
                <a:solidFill>
                  <a:srgbClr val="002060"/>
                </a:solidFill>
              </a:rPr>
              <a:t>20. </a:t>
            </a:r>
            <a:r>
              <a:rPr lang="en-US" sz="2800" dirty="0">
                <a:solidFill>
                  <a:srgbClr val="002060"/>
                </a:solidFill>
              </a:rPr>
              <a:t>Fixing of Caution Board &amp; Village Boards, Logo Board, Fixing of </a:t>
            </a:r>
            <a:r>
              <a:rPr lang="en-US" sz="2800" dirty="0" err="1">
                <a:solidFill>
                  <a:srgbClr val="002060"/>
                </a:solidFill>
              </a:rPr>
              <a:t>Cateyes</a:t>
            </a:r>
            <a:r>
              <a:rPr lang="en-US" sz="2800" dirty="0">
                <a:solidFill>
                  <a:srgbClr val="002060"/>
                </a:solidFill>
              </a:rPr>
              <a:t>,. Marking of Edge Lines.</a:t>
            </a:r>
            <a:endParaRPr lang="en-IN" sz="2800" dirty="0">
              <a:solidFill>
                <a:srgbClr val="002060"/>
              </a:solidFill>
            </a:endParaRPr>
          </a:p>
          <a:p>
            <a:pPr marL="857250" lvl="1" indent="-400050" algn="r"/>
            <a:r>
              <a:rPr lang="en-US" sz="2700" dirty="0" smtClean="0">
                <a:solidFill>
                  <a:srgbClr val="C00000"/>
                </a:solidFill>
              </a:rPr>
              <a:t> </a:t>
            </a:r>
            <a:r>
              <a:rPr lang="en-US" sz="2700" dirty="0" smtClean="0">
                <a:solidFill>
                  <a:srgbClr val="C00000"/>
                </a:solidFill>
              </a:rPr>
              <a:t>Responsible Person–</a:t>
            </a:r>
            <a:r>
              <a:rPr lang="en-US" sz="2800" dirty="0">
                <a:solidFill>
                  <a:srgbClr val="C00000"/>
                </a:solidFill>
              </a:rPr>
              <a:t>PIU &amp; Contractor</a:t>
            </a:r>
            <a:endParaRPr lang="en-US" sz="2700" dirty="0" smtClean="0">
              <a:solidFill>
                <a:srgbClr val="C00000"/>
              </a:solidFill>
            </a:endParaRPr>
          </a:p>
          <a:p>
            <a:pPr marL="857250" lvl="1" indent="-400050" algn="just"/>
            <a:endParaRPr lang="en-US" sz="2700" dirty="0" smtClean="0">
              <a:solidFill>
                <a:srgbClr val="002060"/>
              </a:solidFill>
            </a:endParaRPr>
          </a:p>
          <a:p>
            <a:pPr marL="857250" lvl="1" indent="-400050" algn="just"/>
            <a:endParaRPr lang="en-US" sz="2700" dirty="0" smtClean="0">
              <a:solidFill>
                <a:srgbClr val="002060"/>
              </a:solidFill>
            </a:endParaRPr>
          </a:p>
          <a:p>
            <a:pPr marL="857250" lvl="1" indent="-400050"/>
            <a:endParaRPr lang="en-IN" sz="2700" dirty="0" smtClean="0">
              <a:solidFill>
                <a:srgbClr val="002060"/>
              </a:solidFill>
            </a:endParaRPr>
          </a:p>
          <a:p>
            <a:pPr marL="457200" lvl="0" indent="-457200"/>
            <a:endParaRPr kumimoji="0" lang="en-IN" sz="27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836712"/>
            <a:ext cx="7704856" cy="576064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>
                <a:solidFill>
                  <a:srgbClr val="002060"/>
                </a:solidFill>
              </a:rPr>
              <a:t>Stages</a:t>
            </a:r>
            <a:r>
              <a:rPr lang="en-US" sz="3600" dirty="0" smtClean="0">
                <a:solidFill>
                  <a:srgbClr val="002060"/>
                </a:solidFill>
              </a:rPr>
              <a:t>: </a:t>
            </a:r>
            <a:endParaRPr lang="en-IN" sz="3600" dirty="0">
              <a:solidFill>
                <a:srgbClr val="002060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55576" y="1772816"/>
            <a:ext cx="7848872" cy="1944216"/>
          </a:xfrm>
          <a:prstGeom prst="rect">
            <a:avLst/>
          </a:prstGeom>
        </p:spPr>
        <p:txBody>
          <a:bodyPr vert="horz" lIns="182880" tIns="0">
            <a:noAutofit/>
          </a:bodyPr>
          <a:lstStyle/>
          <a:p>
            <a:pPr marL="457200" lvl="0" indent="-457200" algn="just">
              <a:buFont typeface="+mj-lt"/>
              <a:buAutoNum type="arabicPeriod"/>
            </a:pPr>
            <a:r>
              <a:rPr lang="en-US" sz="3200" dirty="0">
                <a:solidFill>
                  <a:srgbClr val="002060"/>
                </a:solidFill>
              </a:rPr>
              <a:t>Deployment of Manpower </a:t>
            </a:r>
            <a:endParaRPr lang="en-IN" sz="3200" dirty="0">
              <a:solidFill>
                <a:srgbClr val="002060"/>
              </a:solidFill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n-US" sz="3200" dirty="0">
                <a:solidFill>
                  <a:srgbClr val="002060"/>
                </a:solidFill>
              </a:rPr>
              <a:t>Deployment of Manpower for Lab </a:t>
            </a:r>
            <a:endParaRPr lang="en-IN" sz="3200" dirty="0">
              <a:solidFill>
                <a:srgbClr val="002060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3200" dirty="0">
                <a:solidFill>
                  <a:srgbClr val="002060"/>
                </a:solidFill>
              </a:rPr>
              <a:t>Deployment of Manpower of Execution 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611560" y="548680"/>
            <a:ext cx="8208912" cy="4536504"/>
          </a:xfrm>
          <a:prstGeom prst="rect">
            <a:avLst/>
          </a:prstGeom>
        </p:spPr>
        <p:txBody>
          <a:bodyPr vert="horz" lIns="182880" tIns="0">
            <a:noAutofit/>
          </a:bodyPr>
          <a:lstStyle/>
          <a:p>
            <a:pPr marL="457200" lvl="0" indent="-457200" algn="just"/>
            <a:r>
              <a:rPr lang="en-US" sz="3200" dirty="0" smtClean="0">
                <a:solidFill>
                  <a:srgbClr val="002060"/>
                </a:solidFill>
              </a:rPr>
              <a:t>4. </a:t>
            </a:r>
            <a:r>
              <a:rPr lang="en-US" sz="3200" dirty="0">
                <a:solidFill>
                  <a:srgbClr val="002060"/>
                </a:solidFill>
              </a:rPr>
              <a:t>Deployment of Machineries</a:t>
            </a:r>
            <a:r>
              <a:rPr lang="en-US" sz="3200" dirty="0" smtClean="0">
                <a:solidFill>
                  <a:srgbClr val="002060"/>
                </a:solidFill>
              </a:rPr>
              <a:t>:</a:t>
            </a:r>
          </a:p>
          <a:p>
            <a:pPr marL="1028700" lvl="1" indent="-571500" algn="just">
              <a:buFont typeface="+mj-lt"/>
              <a:buAutoNum type="romanLcPeriod"/>
            </a:pPr>
            <a:r>
              <a:rPr lang="en-US" sz="3200" dirty="0" err="1" smtClean="0">
                <a:solidFill>
                  <a:srgbClr val="002060"/>
                </a:solidFill>
              </a:rPr>
              <a:t>Reclaimer</a:t>
            </a:r>
            <a:endParaRPr lang="en-IN" sz="3200" dirty="0">
              <a:solidFill>
                <a:srgbClr val="002060"/>
              </a:solidFill>
            </a:endParaRPr>
          </a:p>
          <a:p>
            <a:pPr marL="1028700" lvl="1" indent="-571500" algn="just">
              <a:buFont typeface="+mj-lt"/>
              <a:buAutoNum type="romanLcPeriod"/>
            </a:pPr>
            <a:r>
              <a:rPr lang="en-US" sz="3200" dirty="0">
                <a:solidFill>
                  <a:srgbClr val="002060"/>
                </a:solidFill>
              </a:rPr>
              <a:t>Cement Spreader &amp; Additive Spreader</a:t>
            </a:r>
            <a:endParaRPr lang="en-IN" sz="3200" dirty="0">
              <a:solidFill>
                <a:srgbClr val="002060"/>
              </a:solidFill>
            </a:endParaRPr>
          </a:p>
          <a:p>
            <a:pPr marL="1028700" lvl="1" indent="-571500" algn="just">
              <a:buFont typeface="+mj-lt"/>
              <a:buAutoNum type="romanLcPeriod"/>
            </a:pPr>
            <a:r>
              <a:rPr lang="en-US" sz="3200" dirty="0">
                <a:solidFill>
                  <a:srgbClr val="002060"/>
                </a:solidFill>
              </a:rPr>
              <a:t>Pat Foot Roller</a:t>
            </a:r>
            <a:endParaRPr lang="en-IN" sz="3200" dirty="0">
              <a:solidFill>
                <a:srgbClr val="002060"/>
              </a:solidFill>
            </a:endParaRPr>
          </a:p>
          <a:p>
            <a:pPr marL="1028700" lvl="1" indent="-571500" algn="just">
              <a:buFont typeface="+mj-lt"/>
              <a:buAutoNum type="romanLcPeriod"/>
            </a:pPr>
            <a:r>
              <a:rPr lang="en-US" sz="3200" dirty="0" err="1">
                <a:solidFill>
                  <a:srgbClr val="002060"/>
                </a:solidFill>
              </a:rPr>
              <a:t>Tandum</a:t>
            </a:r>
            <a:r>
              <a:rPr lang="en-US" sz="3200" dirty="0">
                <a:solidFill>
                  <a:srgbClr val="002060"/>
                </a:solidFill>
              </a:rPr>
              <a:t> Roller/Soil Compactor </a:t>
            </a:r>
            <a:endParaRPr lang="en-IN" sz="3200" dirty="0">
              <a:solidFill>
                <a:srgbClr val="002060"/>
              </a:solidFill>
            </a:endParaRPr>
          </a:p>
          <a:p>
            <a:pPr marL="1028700" lvl="1" indent="-571500" algn="just">
              <a:buFont typeface="+mj-lt"/>
              <a:buAutoNum type="romanLcPeriod"/>
            </a:pPr>
            <a:r>
              <a:rPr lang="en-US" sz="3200" dirty="0">
                <a:solidFill>
                  <a:srgbClr val="002060"/>
                </a:solidFill>
              </a:rPr>
              <a:t>Pneumatic </a:t>
            </a:r>
            <a:r>
              <a:rPr lang="en-US" sz="3200" dirty="0" err="1">
                <a:solidFill>
                  <a:srgbClr val="002060"/>
                </a:solidFill>
              </a:rPr>
              <a:t>Tyre</a:t>
            </a:r>
            <a:r>
              <a:rPr lang="en-US" sz="3200" dirty="0">
                <a:solidFill>
                  <a:srgbClr val="002060"/>
                </a:solidFill>
              </a:rPr>
              <a:t> Roller </a:t>
            </a:r>
            <a:endParaRPr lang="en-IN" sz="3200" dirty="0">
              <a:solidFill>
                <a:srgbClr val="002060"/>
              </a:solidFill>
            </a:endParaRPr>
          </a:p>
          <a:p>
            <a:pPr marL="1028700" lvl="1" indent="-571500" algn="just">
              <a:buFont typeface="+mj-lt"/>
              <a:buAutoNum type="romanLcPeriod"/>
            </a:pPr>
            <a:r>
              <a:rPr lang="en-US" sz="3200" dirty="0">
                <a:solidFill>
                  <a:srgbClr val="002060"/>
                </a:solidFill>
              </a:rPr>
              <a:t>Water Tanker </a:t>
            </a:r>
            <a:endParaRPr lang="en-IN" sz="3200" dirty="0">
              <a:solidFill>
                <a:srgbClr val="002060"/>
              </a:solidFill>
            </a:endParaRPr>
          </a:p>
          <a:p>
            <a:pPr marL="1028700" lvl="1" indent="-571500" algn="just">
              <a:buFont typeface="+mj-lt"/>
              <a:buAutoNum type="romanLcPeriod"/>
            </a:pPr>
            <a:r>
              <a:rPr lang="en-US" sz="3200" dirty="0">
                <a:solidFill>
                  <a:srgbClr val="002060"/>
                </a:solidFill>
              </a:rPr>
              <a:t>Motor Grader </a:t>
            </a:r>
            <a:endParaRPr lang="en-IN" sz="3200" dirty="0">
              <a:solidFill>
                <a:srgbClr val="002060"/>
              </a:solidFill>
            </a:endParaRPr>
          </a:p>
          <a:p>
            <a:pPr marL="457200" lvl="0" indent="-457200" algn="just"/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395536" y="836712"/>
            <a:ext cx="8352928" cy="4536504"/>
          </a:xfrm>
          <a:prstGeom prst="rect">
            <a:avLst/>
          </a:prstGeom>
        </p:spPr>
        <p:txBody>
          <a:bodyPr vert="horz" lIns="182880" tIns="0">
            <a:noAutofit/>
          </a:bodyPr>
          <a:lstStyle/>
          <a:p>
            <a:pPr marL="457200" lvl="0" indent="-457200"/>
            <a:r>
              <a:rPr lang="en-US" sz="2800" dirty="0" smtClean="0">
                <a:solidFill>
                  <a:srgbClr val="002060"/>
                </a:solidFill>
              </a:rPr>
              <a:t>5. </a:t>
            </a:r>
            <a:r>
              <a:rPr lang="en-US" sz="2800" dirty="0">
                <a:solidFill>
                  <a:srgbClr val="002060"/>
                </a:solidFill>
              </a:rPr>
              <a:t>Arrangement of Additive</a:t>
            </a:r>
            <a:r>
              <a:rPr lang="en-US" sz="2800" dirty="0" smtClean="0">
                <a:solidFill>
                  <a:srgbClr val="002060"/>
                </a:solidFill>
              </a:rPr>
              <a:t>:</a:t>
            </a:r>
          </a:p>
          <a:p>
            <a:pPr marL="457200" lvl="0" indent="-457200" algn="just"/>
            <a:r>
              <a:rPr lang="en-US" sz="2800" dirty="0" smtClean="0">
                <a:solidFill>
                  <a:srgbClr val="002060"/>
                </a:solidFill>
              </a:rPr>
              <a:t>    Details </a:t>
            </a:r>
            <a:r>
              <a:rPr lang="en-US" sz="2800" dirty="0">
                <a:solidFill>
                  <a:srgbClr val="002060"/>
                </a:solidFill>
              </a:rPr>
              <a:t>of Additives required to be submitted by the contractor </a:t>
            </a:r>
            <a:endParaRPr lang="en-US" sz="2800" dirty="0" smtClean="0">
              <a:solidFill>
                <a:srgbClr val="002060"/>
              </a:solidFill>
            </a:endParaRPr>
          </a:p>
          <a:p>
            <a:pPr marL="857250" lvl="1" indent="-400050" algn="just">
              <a:buFont typeface="+mj-lt"/>
              <a:buAutoNum type="romanLcPeriod"/>
            </a:pPr>
            <a:r>
              <a:rPr lang="en-US" sz="2800" dirty="0">
                <a:solidFill>
                  <a:srgbClr val="002060"/>
                </a:solidFill>
              </a:rPr>
              <a:t>Brand Name and Manufacturer Detail </a:t>
            </a:r>
            <a:endParaRPr lang="en-IN" sz="2800" dirty="0">
              <a:solidFill>
                <a:srgbClr val="002060"/>
              </a:solidFill>
            </a:endParaRPr>
          </a:p>
          <a:p>
            <a:pPr marL="857250" lvl="1" indent="-400050" algn="just">
              <a:buFont typeface="+mj-lt"/>
              <a:buAutoNum type="romanLcPeriod"/>
            </a:pPr>
            <a:r>
              <a:rPr lang="en-US" sz="2800" dirty="0">
                <a:solidFill>
                  <a:srgbClr val="002060"/>
                </a:solidFill>
              </a:rPr>
              <a:t>IRC Accreditation or Equivalent Accreditation Certificate  </a:t>
            </a:r>
            <a:endParaRPr lang="en-IN" sz="2800" dirty="0">
              <a:solidFill>
                <a:srgbClr val="002060"/>
              </a:solidFill>
            </a:endParaRPr>
          </a:p>
          <a:p>
            <a:pPr marL="857250" lvl="1" indent="-400050" algn="just">
              <a:buFont typeface="+mj-lt"/>
              <a:buAutoNum type="romanLcPeriod"/>
            </a:pPr>
            <a:r>
              <a:rPr lang="en-US" sz="2800" dirty="0">
                <a:solidFill>
                  <a:srgbClr val="002060"/>
                </a:solidFill>
              </a:rPr>
              <a:t>Leaching Test Report </a:t>
            </a:r>
            <a:endParaRPr lang="en-IN" sz="2800" dirty="0">
              <a:solidFill>
                <a:srgbClr val="002060"/>
              </a:solidFill>
            </a:endParaRPr>
          </a:p>
          <a:p>
            <a:pPr marL="857250" lvl="1" indent="-400050" algn="just">
              <a:buFont typeface="+mj-lt"/>
              <a:buAutoNum type="romanLcPeriod"/>
            </a:pPr>
            <a:r>
              <a:rPr lang="en-US" sz="2800" dirty="0">
                <a:solidFill>
                  <a:srgbClr val="002060"/>
                </a:solidFill>
              </a:rPr>
              <a:t>Procurement Detail of the Material (submitted to the PIU time to time).</a:t>
            </a:r>
            <a:endParaRPr lang="en-IN" sz="5400" dirty="0">
              <a:solidFill>
                <a:srgbClr val="002060"/>
              </a:solidFill>
            </a:endParaRPr>
          </a:p>
          <a:p>
            <a:pPr marL="457200" lvl="0" indent="-457200"/>
            <a:endParaRPr kumimoji="0" lang="en-IN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467544" y="692696"/>
            <a:ext cx="8352928" cy="4104456"/>
          </a:xfrm>
          <a:prstGeom prst="rect">
            <a:avLst/>
          </a:prstGeom>
        </p:spPr>
        <p:txBody>
          <a:bodyPr vert="horz" lIns="182880" tIns="0">
            <a:noAutofit/>
          </a:bodyPr>
          <a:lstStyle/>
          <a:p>
            <a:pPr lvl="0"/>
            <a:r>
              <a:rPr lang="en-US" sz="3200" dirty="0" smtClean="0">
                <a:solidFill>
                  <a:srgbClr val="002060"/>
                </a:solidFill>
              </a:rPr>
              <a:t>6. </a:t>
            </a:r>
            <a:r>
              <a:rPr lang="en-US" sz="3200" dirty="0">
                <a:solidFill>
                  <a:srgbClr val="002060"/>
                </a:solidFill>
              </a:rPr>
              <a:t>Submission of JMF </a:t>
            </a:r>
            <a:endParaRPr lang="en-IN" sz="3200" dirty="0">
              <a:solidFill>
                <a:srgbClr val="002060"/>
              </a:solidFill>
            </a:endParaRPr>
          </a:p>
          <a:p>
            <a:r>
              <a:rPr lang="en-US" sz="3200" dirty="0" smtClean="0">
                <a:solidFill>
                  <a:srgbClr val="002060"/>
                </a:solidFill>
              </a:rPr>
              <a:t>Following information is to be submitted to the PIU: 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sz="3200" dirty="0" smtClean="0">
                <a:solidFill>
                  <a:srgbClr val="002060"/>
                </a:solidFill>
              </a:rPr>
              <a:t>MDD and OMC </a:t>
            </a:r>
            <a:endParaRPr lang="en-IN" sz="3200" dirty="0" smtClean="0">
              <a:solidFill>
                <a:srgbClr val="002060"/>
              </a:solidFill>
            </a:endParaRPr>
          </a:p>
          <a:p>
            <a:pPr marL="857250" lvl="1" indent="-400050">
              <a:buFont typeface="+mj-lt"/>
              <a:buAutoNum type="romanLcPeriod"/>
            </a:pPr>
            <a:r>
              <a:rPr lang="en-US" sz="3200" dirty="0" smtClean="0">
                <a:solidFill>
                  <a:srgbClr val="002060"/>
                </a:solidFill>
              </a:rPr>
              <a:t>7</a:t>
            </a:r>
            <a:r>
              <a:rPr lang="en-US" sz="3200" baseline="30000" dirty="0" smtClean="0">
                <a:solidFill>
                  <a:srgbClr val="002060"/>
                </a:solidFill>
              </a:rPr>
              <a:t>th</a:t>
            </a:r>
            <a:r>
              <a:rPr lang="en-US" sz="3200" dirty="0" smtClean="0">
                <a:solidFill>
                  <a:srgbClr val="002060"/>
                </a:solidFill>
              </a:rPr>
              <a:t> day and 28</a:t>
            </a:r>
            <a:r>
              <a:rPr lang="en-US" sz="3200" baseline="30000" dirty="0" smtClean="0">
                <a:solidFill>
                  <a:srgbClr val="002060"/>
                </a:solidFill>
              </a:rPr>
              <a:t>th</a:t>
            </a:r>
            <a:r>
              <a:rPr lang="en-US" sz="3200" dirty="0" smtClean="0">
                <a:solidFill>
                  <a:srgbClr val="002060"/>
                </a:solidFill>
              </a:rPr>
              <a:t> day UCS</a:t>
            </a:r>
            <a:endParaRPr lang="en-IN" sz="3200" dirty="0" smtClean="0">
              <a:solidFill>
                <a:srgbClr val="002060"/>
              </a:solidFill>
            </a:endParaRPr>
          </a:p>
          <a:p>
            <a:pPr marL="857250" lvl="1" indent="-400050">
              <a:buFont typeface="+mj-lt"/>
              <a:buAutoNum type="romanLcPeriod"/>
            </a:pPr>
            <a:r>
              <a:rPr lang="en-US" sz="3200" dirty="0" smtClean="0">
                <a:solidFill>
                  <a:srgbClr val="002060"/>
                </a:solidFill>
              </a:rPr>
              <a:t>Flexural Strength </a:t>
            </a:r>
            <a:endParaRPr lang="en-IN" sz="3200" dirty="0" smtClean="0">
              <a:solidFill>
                <a:srgbClr val="002060"/>
              </a:solidFill>
            </a:endParaRPr>
          </a:p>
          <a:p>
            <a:pPr marL="857250" lvl="1" indent="-400050">
              <a:buFont typeface="+mj-lt"/>
              <a:buAutoNum type="romanLcPeriod"/>
            </a:pPr>
            <a:r>
              <a:rPr lang="en-US" sz="3200" dirty="0" smtClean="0">
                <a:solidFill>
                  <a:srgbClr val="002060"/>
                </a:solidFill>
              </a:rPr>
              <a:t>Durability </a:t>
            </a:r>
            <a:endParaRPr lang="en-IN" sz="3200" dirty="0" smtClean="0">
              <a:solidFill>
                <a:srgbClr val="002060"/>
              </a:solidFill>
            </a:endParaRPr>
          </a:p>
          <a:p>
            <a:pPr marL="857250" lvl="1" indent="-400050">
              <a:buFont typeface="+mj-lt"/>
              <a:buAutoNum type="romanLcPeriod"/>
            </a:pPr>
            <a:r>
              <a:rPr lang="en-US" sz="3200" dirty="0" smtClean="0">
                <a:solidFill>
                  <a:srgbClr val="002060"/>
                </a:solidFill>
              </a:rPr>
              <a:t>Residual Strength </a:t>
            </a:r>
            <a:endParaRPr lang="en-IN" sz="11500" dirty="0" smtClean="0">
              <a:solidFill>
                <a:srgbClr val="002060"/>
              </a:solidFill>
            </a:endParaRPr>
          </a:p>
          <a:p>
            <a:pPr marL="457200" lvl="0" indent="-457200"/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467544" y="332656"/>
            <a:ext cx="8280920" cy="4680520"/>
          </a:xfrm>
          <a:prstGeom prst="rect">
            <a:avLst/>
          </a:prstGeom>
        </p:spPr>
        <p:txBody>
          <a:bodyPr vert="horz" lIns="182880" tIns="0">
            <a:noAutofit/>
          </a:bodyPr>
          <a:lstStyle/>
          <a:p>
            <a:pPr lvl="0"/>
            <a:r>
              <a:rPr lang="en-US" sz="2700" dirty="0" smtClean="0">
                <a:solidFill>
                  <a:srgbClr val="002060"/>
                </a:solidFill>
              </a:rPr>
              <a:t>7. </a:t>
            </a:r>
            <a:r>
              <a:rPr lang="en-US" sz="2700" dirty="0" err="1">
                <a:solidFill>
                  <a:srgbClr val="002060"/>
                </a:solidFill>
              </a:rPr>
              <a:t>Stagewise</a:t>
            </a:r>
            <a:r>
              <a:rPr lang="en-US" sz="2700" dirty="0">
                <a:solidFill>
                  <a:srgbClr val="002060"/>
                </a:solidFill>
              </a:rPr>
              <a:t> Activities of Work Execution</a:t>
            </a:r>
            <a:endParaRPr lang="en-IN" sz="2700" dirty="0">
              <a:solidFill>
                <a:srgbClr val="002060"/>
              </a:solidFill>
            </a:endParaRPr>
          </a:p>
          <a:p>
            <a:pPr marL="857250" lvl="1" indent="-400050"/>
            <a:r>
              <a:rPr lang="en-US" sz="2700" dirty="0" smtClean="0">
                <a:solidFill>
                  <a:srgbClr val="002060"/>
                </a:solidFill>
              </a:rPr>
              <a:t>1. Collection </a:t>
            </a:r>
            <a:r>
              <a:rPr lang="en-US" sz="2700" dirty="0">
                <a:solidFill>
                  <a:srgbClr val="002060"/>
                </a:solidFill>
              </a:rPr>
              <a:t>of Material Sample for JMF </a:t>
            </a:r>
            <a:endParaRPr lang="en-US" sz="2700" dirty="0" smtClean="0">
              <a:solidFill>
                <a:srgbClr val="002060"/>
              </a:solidFill>
            </a:endParaRPr>
          </a:p>
          <a:p>
            <a:pPr marL="857250" lvl="1" indent="-400050" algn="r"/>
            <a:r>
              <a:rPr lang="en-US" sz="2700" dirty="0" smtClean="0">
                <a:solidFill>
                  <a:srgbClr val="C00000"/>
                </a:solidFill>
              </a:rPr>
              <a:t>Responsible Person -</a:t>
            </a:r>
            <a:r>
              <a:rPr lang="en-US" sz="2700" dirty="0" err="1" smtClean="0">
                <a:solidFill>
                  <a:srgbClr val="C00000"/>
                </a:solidFill>
              </a:rPr>
              <a:t>PIU+PMU+Contractor</a:t>
            </a:r>
            <a:endParaRPr lang="en-US" sz="2700" dirty="0" smtClean="0">
              <a:solidFill>
                <a:srgbClr val="C00000"/>
              </a:solidFill>
            </a:endParaRPr>
          </a:p>
          <a:p>
            <a:pPr marL="857250" lvl="1" indent="-400050" algn="just"/>
            <a:r>
              <a:rPr lang="en-US" sz="2700" dirty="0" smtClean="0">
                <a:solidFill>
                  <a:srgbClr val="002060"/>
                </a:solidFill>
              </a:rPr>
              <a:t>2. Procurement </a:t>
            </a:r>
            <a:r>
              <a:rPr lang="en-US" sz="2700" dirty="0">
                <a:solidFill>
                  <a:srgbClr val="002060"/>
                </a:solidFill>
              </a:rPr>
              <a:t>and Evaluation of JMF </a:t>
            </a:r>
            <a:endParaRPr lang="en-US" sz="2700" dirty="0" smtClean="0">
              <a:solidFill>
                <a:srgbClr val="002060"/>
              </a:solidFill>
            </a:endParaRPr>
          </a:p>
          <a:p>
            <a:pPr marL="857250" lvl="1" indent="-400050" algn="r"/>
            <a:r>
              <a:rPr lang="en-US" sz="2700" dirty="0" smtClean="0">
                <a:solidFill>
                  <a:srgbClr val="C00000"/>
                </a:solidFill>
              </a:rPr>
              <a:t>Responsible Person -PIU+PMU</a:t>
            </a:r>
          </a:p>
          <a:p>
            <a:pPr marL="857250" lvl="1" indent="-400050" algn="just"/>
            <a:r>
              <a:rPr lang="en-US" sz="2700" dirty="0" smtClean="0">
                <a:solidFill>
                  <a:srgbClr val="002060"/>
                </a:solidFill>
              </a:rPr>
              <a:t>3. </a:t>
            </a:r>
            <a:r>
              <a:rPr lang="en-US" sz="2700" dirty="0">
                <a:solidFill>
                  <a:srgbClr val="002060"/>
                </a:solidFill>
              </a:rPr>
              <a:t>Establishment of Information Sign board &amp; Citizen Information </a:t>
            </a:r>
            <a:r>
              <a:rPr lang="en-US" sz="2700" dirty="0" smtClean="0">
                <a:solidFill>
                  <a:srgbClr val="002060"/>
                </a:solidFill>
              </a:rPr>
              <a:t>Board</a:t>
            </a:r>
          </a:p>
          <a:p>
            <a:pPr marL="857250" lvl="1" indent="-400050" algn="r"/>
            <a:r>
              <a:rPr lang="en-US" sz="2700" dirty="0" smtClean="0">
                <a:solidFill>
                  <a:srgbClr val="C00000"/>
                </a:solidFill>
              </a:rPr>
              <a:t>Responsible Person –Contractor</a:t>
            </a:r>
          </a:p>
          <a:p>
            <a:pPr marL="857250" lvl="1" indent="-400050" algn="just"/>
            <a:r>
              <a:rPr lang="en-US" sz="2700" dirty="0" smtClean="0">
                <a:solidFill>
                  <a:srgbClr val="002060"/>
                </a:solidFill>
              </a:rPr>
              <a:t>4.</a:t>
            </a:r>
            <a:r>
              <a:rPr lang="en-US" sz="2700" dirty="0">
                <a:solidFill>
                  <a:srgbClr val="002060"/>
                </a:solidFill>
              </a:rPr>
              <a:t> Setting of works - Establishment of Bench Mark (RBM/TBM)/ Reference </a:t>
            </a:r>
            <a:r>
              <a:rPr lang="en-US" sz="2700" dirty="0" err="1" smtClean="0">
                <a:solidFill>
                  <a:srgbClr val="002060"/>
                </a:solidFill>
              </a:rPr>
              <a:t>Pillers</a:t>
            </a:r>
            <a:endParaRPr lang="en-US" sz="2700" dirty="0" smtClean="0">
              <a:solidFill>
                <a:srgbClr val="002060"/>
              </a:solidFill>
            </a:endParaRPr>
          </a:p>
          <a:p>
            <a:pPr marL="857250" lvl="1" indent="-400050" algn="r"/>
            <a:r>
              <a:rPr lang="en-US" sz="2700" dirty="0" smtClean="0">
                <a:solidFill>
                  <a:srgbClr val="002060"/>
                </a:solidFill>
              </a:rPr>
              <a:t> </a:t>
            </a:r>
            <a:r>
              <a:rPr lang="en-US" sz="2700" dirty="0" smtClean="0">
                <a:solidFill>
                  <a:srgbClr val="C00000"/>
                </a:solidFill>
              </a:rPr>
              <a:t>Responsible Person –Contractor</a:t>
            </a:r>
            <a:endParaRPr lang="en-US" sz="2700" dirty="0" smtClean="0">
              <a:solidFill>
                <a:srgbClr val="C00000"/>
              </a:solidFill>
            </a:endParaRPr>
          </a:p>
          <a:p>
            <a:pPr marL="857250" lvl="1" indent="-400050" algn="just"/>
            <a:endParaRPr lang="en-US" sz="2700" dirty="0" smtClean="0">
              <a:solidFill>
                <a:srgbClr val="002060"/>
              </a:solidFill>
            </a:endParaRPr>
          </a:p>
          <a:p>
            <a:pPr marL="857250" lvl="1" indent="-400050" algn="just"/>
            <a:endParaRPr lang="en-US" sz="2700" dirty="0" smtClean="0">
              <a:solidFill>
                <a:srgbClr val="002060"/>
              </a:solidFill>
            </a:endParaRPr>
          </a:p>
          <a:p>
            <a:pPr marL="857250" lvl="1" indent="-400050"/>
            <a:endParaRPr lang="en-IN" sz="2700" dirty="0" smtClean="0">
              <a:solidFill>
                <a:srgbClr val="002060"/>
              </a:solidFill>
            </a:endParaRPr>
          </a:p>
          <a:p>
            <a:pPr marL="457200" lvl="0" indent="-457200"/>
            <a:endParaRPr kumimoji="0" lang="en-IN" sz="27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251520" y="548680"/>
            <a:ext cx="8496944" cy="4176464"/>
          </a:xfrm>
          <a:prstGeom prst="rect">
            <a:avLst/>
          </a:prstGeom>
        </p:spPr>
        <p:txBody>
          <a:bodyPr vert="horz" lIns="182880" tIns="0">
            <a:noAutofit/>
          </a:bodyPr>
          <a:lstStyle/>
          <a:p>
            <a:pPr marL="857250" lvl="1" indent="-400050"/>
            <a:r>
              <a:rPr lang="en-US" sz="2700" dirty="0" smtClean="0">
                <a:solidFill>
                  <a:srgbClr val="002060"/>
                </a:solidFill>
              </a:rPr>
              <a:t>5. </a:t>
            </a:r>
            <a:r>
              <a:rPr lang="en-US" sz="2800" dirty="0">
                <a:solidFill>
                  <a:srgbClr val="002060"/>
                </a:solidFill>
              </a:rPr>
              <a:t>Establishment of Central </a:t>
            </a:r>
            <a:r>
              <a:rPr lang="en-US" sz="2800" dirty="0" err="1">
                <a:solidFill>
                  <a:srgbClr val="002060"/>
                </a:solidFill>
              </a:rPr>
              <a:t>Laboratry</a:t>
            </a:r>
            <a:r>
              <a:rPr lang="en-US" sz="2800" dirty="0">
                <a:solidFill>
                  <a:srgbClr val="002060"/>
                </a:solidFill>
              </a:rPr>
              <a:t> and </a:t>
            </a:r>
            <a:r>
              <a:rPr lang="en-US" sz="2800" dirty="0" err="1">
                <a:solidFill>
                  <a:srgbClr val="002060"/>
                </a:solidFill>
              </a:rPr>
              <a:t>Packagewise</a:t>
            </a:r>
            <a:r>
              <a:rPr lang="en-US" sz="2800" dirty="0">
                <a:solidFill>
                  <a:srgbClr val="002060"/>
                </a:solidFill>
              </a:rPr>
              <a:t> Laboratories</a:t>
            </a:r>
            <a:r>
              <a:rPr lang="en-US" sz="2700" dirty="0" smtClean="0">
                <a:solidFill>
                  <a:srgbClr val="002060"/>
                </a:solidFill>
              </a:rPr>
              <a:t> </a:t>
            </a:r>
          </a:p>
          <a:p>
            <a:pPr marL="857250" lvl="1" indent="-400050" algn="r"/>
            <a:r>
              <a:rPr lang="en-US" sz="2700" dirty="0" smtClean="0">
                <a:solidFill>
                  <a:srgbClr val="C00000"/>
                </a:solidFill>
              </a:rPr>
              <a:t>Responsible Person-Contractor</a:t>
            </a:r>
          </a:p>
          <a:p>
            <a:pPr marL="857250" lvl="1" indent="-400050" algn="just"/>
            <a:r>
              <a:rPr lang="en-US" sz="2700" dirty="0" smtClean="0">
                <a:solidFill>
                  <a:srgbClr val="002060"/>
                </a:solidFill>
              </a:rPr>
              <a:t>6. </a:t>
            </a:r>
            <a:r>
              <a:rPr lang="en-US" sz="2800" dirty="0">
                <a:solidFill>
                  <a:srgbClr val="002060"/>
                </a:solidFill>
              </a:rPr>
              <a:t>Joint Survey of the road and CD structure</a:t>
            </a:r>
            <a:r>
              <a:rPr lang="en-US" sz="2700" dirty="0" smtClean="0">
                <a:solidFill>
                  <a:srgbClr val="002060"/>
                </a:solidFill>
              </a:rPr>
              <a:t> </a:t>
            </a:r>
          </a:p>
          <a:p>
            <a:pPr marL="857250" lvl="1" indent="-400050" algn="r"/>
            <a:r>
              <a:rPr lang="en-US" sz="2700" dirty="0" smtClean="0">
                <a:solidFill>
                  <a:srgbClr val="C00000"/>
                </a:solidFill>
              </a:rPr>
              <a:t>Responsible Person -</a:t>
            </a:r>
            <a:r>
              <a:rPr lang="en-US" sz="2800" dirty="0">
                <a:solidFill>
                  <a:srgbClr val="C00000"/>
                </a:solidFill>
              </a:rPr>
              <a:t> PIU &amp; Contractor</a:t>
            </a:r>
            <a:endParaRPr lang="en-US" sz="2700" dirty="0" smtClean="0">
              <a:solidFill>
                <a:srgbClr val="C00000"/>
              </a:solidFill>
            </a:endParaRPr>
          </a:p>
          <a:p>
            <a:pPr marL="857250" lvl="1" indent="-400050" algn="just"/>
            <a:r>
              <a:rPr lang="en-US" sz="2700" dirty="0" smtClean="0">
                <a:solidFill>
                  <a:srgbClr val="002060"/>
                </a:solidFill>
              </a:rPr>
              <a:t>7. </a:t>
            </a:r>
            <a:r>
              <a:rPr lang="en-US" sz="2800" dirty="0">
                <a:solidFill>
                  <a:srgbClr val="002060"/>
                </a:solidFill>
              </a:rPr>
              <a:t>Finalization of Road level</a:t>
            </a:r>
            <a:endParaRPr lang="en-US" sz="2700" dirty="0" smtClean="0">
              <a:solidFill>
                <a:srgbClr val="002060"/>
              </a:solidFill>
            </a:endParaRPr>
          </a:p>
          <a:p>
            <a:pPr marL="857250" lvl="1" indent="-400050" algn="r"/>
            <a:r>
              <a:rPr lang="en-US" sz="2700" dirty="0" smtClean="0">
                <a:solidFill>
                  <a:srgbClr val="C00000"/>
                </a:solidFill>
              </a:rPr>
              <a:t>Responsible Person –</a:t>
            </a:r>
            <a:r>
              <a:rPr lang="en-US" sz="2800" dirty="0">
                <a:solidFill>
                  <a:srgbClr val="C00000"/>
                </a:solidFill>
              </a:rPr>
              <a:t>PIU &amp; Contractor</a:t>
            </a:r>
            <a:endParaRPr lang="en-US" sz="2700" dirty="0" smtClean="0">
              <a:solidFill>
                <a:srgbClr val="C00000"/>
              </a:solidFill>
            </a:endParaRPr>
          </a:p>
          <a:p>
            <a:pPr marL="857250" lvl="1" indent="-400050" algn="just"/>
            <a:r>
              <a:rPr lang="en-US" sz="2700" dirty="0" smtClean="0">
                <a:solidFill>
                  <a:srgbClr val="002060"/>
                </a:solidFill>
              </a:rPr>
              <a:t>8. </a:t>
            </a:r>
            <a:r>
              <a:rPr lang="en-US" sz="2800" dirty="0">
                <a:solidFill>
                  <a:srgbClr val="002060"/>
                </a:solidFill>
              </a:rPr>
              <a:t>Clearing &amp; Grubbing</a:t>
            </a:r>
            <a:endParaRPr lang="en-IN" sz="2800" dirty="0">
              <a:solidFill>
                <a:srgbClr val="002060"/>
              </a:solidFill>
            </a:endParaRPr>
          </a:p>
          <a:p>
            <a:pPr marL="857250" lvl="1" indent="-400050" algn="r"/>
            <a:r>
              <a:rPr lang="en-US" sz="2700" dirty="0" smtClean="0">
                <a:solidFill>
                  <a:srgbClr val="002060"/>
                </a:solidFill>
              </a:rPr>
              <a:t> </a:t>
            </a:r>
            <a:r>
              <a:rPr lang="en-US" sz="2700" dirty="0" smtClean="0">
                <a:solidFill>
                  <a:srgbClr val="C00000"/>
                </a:solidFill>
              </a:rPr>
              <a:t>Responsible Person –Contractor</a:t>
            </a:r>
            <a:endParaRPr lang="en-US" sz="2700" dirty="0" smtClean="0">
              <a:solidFill>
                <a:srgbClr val="C00000"/>
              </a:solidFill>
            </a:endParaRPr>
          </a:p>
          <a:p>
            <a:pPr marL="857250" lvl="1" indent="-400050" algn="just"/>
            <a:endParaRPr lang="en-US" sz="2700" dirty="0" smtClean="0">
              <a:solidFill>
                <a:srgbClr val="002060"/>
              </a:solidFill>
            </a:endParaRPr>
          </a:p>
          <a:p>
            <a:pPr marL="857250" lvl="1" indent="-400050" algn="just"/>
            <a:endParaRPr lang="en-US" sz="2700" dirty="0" smtClean="0">
              <a:solidFill>
                <a:srgbClr val="002060"/>
              </a:solidFill>
            </a:endParaRPr>
          </a:p>
          <a:p>
            <a:pPr marL="857250" lvl="1" indent="-400050"/>
            <a:endParaRPr lang="en-IN" sz="2700" dirty="0" smtClean="0">
              <a:solidFill>
                <a:srgbClr val="002060"/>
              </a:solidFill>
            </a:endParaRPr>
          </a:p>
          <a:p>
            <a:pPr marL="457200" lvl="0" indent="-457200"/>
            <a:endParaRPr kumimoji="0" lang="en-IN" sz="27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72008" y="404664"/>
            <a:ext cx="8820472" cy="4608512"/>
          </a:xfrm>
          <a:prstGeom prst="rect">
            <a:avLst/>
          </a:prstGeom>
        </p:spPr>
        <p:txBody>
          <a:bodyPr vert="horz" lIns="182880" tIns="0">
            <a:noAutofit/>
          </a:bodyPr>
          <a:lstStyle/>
          <a:p>
            <a:pPr marL="857250" lvl="1" indent="-400050" algn="just"/>
            <a:r>
              <a:rPr lang="en-US" sz="2700" dirty="0" smtClean="0">
                <a:solidFill>
                  <a:srgbClr val="002060"/>
                </a:solidFill>
              </a:rPr>
              <a:t>9. </a:t>
            </a:r>
            <a:r>
              <a:rPr lang="en-US" sz="2800" dirty="0">
                <a:solidFill>
                  <a:srgbClr val="002060"/>
                </a:solidFill>
              </a:rPr>
              <a:t>Execution of Embankment and </a:t>
            </a:r>
            <a:r>
              <a:rPr lang="en-US" sz="2800" dirty="0" err="1">
                <a:solidFill>
                  <a:srgbClr val="002060"/>
                </a:solidFill>
              </a:rPr>
              <a:t>Subgrade</a:t>
            </a:r>
            <a:r>
              <a:rPr lang="en-US" sz="2700" dirty="0" smtClean="0">
                <a:solidFill>
                  <a:srgbClr val="002060"/>
                </a:solidFill>
              </a:rPr>
              <a:t> </a:t>
            </a:r>
          </a:p>
          <a:p>
            <a:pPr marL="857250" lvl="1" indent="-400050" algn="r"/>
            <a:r>
              <a:rPr lang="en-US" sz="2700" dirty="0" smtClean="0">
                <a:solidFill>
                  <a:srgbClr val="C00000"/>
                </a:solidFill>
              </a:rPr>
              <a:t>Responsible Person-Contractor</a:t>
            </a:r>
          </a:p>
          <a:p>
            <a:pPr marL="857250" lvl="1" indent="-400050" algn="just"/>
            <a:r>
              <a:rPr lang="en-US" sz="2700" dirty="0" smtClean="0">
                <a:solidFill>
                  <a:srgbClr val="002060"/>
                </a:solidFill>
              </a:rPr>
              <a:t>10. </a:t>
            </a:r>
            <a:r>
              <a:rPr lang="en-US" sz="2800" dirty="0" err="1">
                <a:solidFill>
                  <a:srgbClr val="002060"/>
                </a:solidFill>
              </a:rPr>
              <a:t>Dismentaling</a:t>
            </a:r>
            <a:r>
              <a:rPr lang="en-US" sz="2800" dirty="0">
                <a:solidFill>
                  <a:srgbClr val="002060"/>
                </a:solidFill>
              </a:rPr>
              <a:t> of Existing Pavement &amp; Spreading in required width</a:t>
            </a:r>
            <a:endParaRPr lang="en-US" sz="2700" dirty="0" smtClean="0">
              <a:solidFill>
                <a:srgbClr val="002060"/>
              </a:solidFill>
            </a:endParaRPr>
          </a:p>
          <a:p>
            <a:pPr marL="857250" lvl="1" indent="-400050" algn="r"/>
            <a:r>
              <a:rPr lang="en-US" sz="2700" dirty="0" smtClean="0">
                <a:solidFill>
                  <a:srgbClr val="C00000"/>
                </a:solidFill>
              </a:rPr>
              <a:t>Responsible Person -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Contractor</a:t>
            </a:r>
            <a:endParaRPr lang="en-US" sz="2700" dirty="0" smtClean="0">
              <a:solidFill>
                <a:srgbClr val="C00000"/>
              </a:solidFill>
            </a:endParaRPr>
          </a:p>
          <a:p>
            <a:pPr marL="857250" lvl="1" indent="-400050" algn="just"/>
            <a:r>
              <a:rPr lang="en-US" sz="2700" dirty="0" smtClean="0">
                <a:solidFill>
                  <a:srgbClr val="002060"/>
                </a:solidFill>
              </a:rPr>
              <a:t>11. </a:t>
            </a:r>
            <a:r>
              <a:rPr lang="en-US" sz="2800" dirty="0">
                <a:solidFill>
                  <a:srgbClr val="002060"/>
                </a:solidFill>
              </a:rPr>
              <a:t>Construction of Trial Patch</a:t>
            </a:r>
            <a:endParaRPr lang="en-IN" sz="2800" dirty="0">
              <a:solidFill>
                <a:srgbClr val="002060"/>
              </a:solidFill>
            </a:endParaRPr>
          </a:p>
          <a:p>
            <a:pPr marL="857250" lvl="1" indent="-400050" algn="r"/>
            <a:r>
              <a:rPr lang="en-US" sz="2700" dirty="0" smtClean="0">
                <a:solidFill>
                  <a:srgbClr val="C00000"/>
                </a:solidFill>
              </a:rPr>
              <a:t>Responsible Person –</a:t>
            </a:r>
            <a:r>
              <a:rPr lang="en-US" sz="2800" dirty="0">
                <a:solidFill>
                  <a:srgbClr val="C00000"/>
                </a:solidFill>
              </a:rPr>
              <a:t>PIU &amp; Contractor</a:t>
            </a:r>
            <a:endParaRPr lang="en-US" sz="2700" dirty="0" smtClean="0">
              <a:solidFill>
                <a:srgbClr val="C00000"/>
              </a:solidFill>
            </a:endParaRPr>
          </a:p>
          <a:p>
            <a:pPr marL="857250" lvl="1" indent="-400050" algn="just"/>
            <a:r>
              <a:rPr lang="en-US" sz="2700" dirty="0" smtClean="0">
                <a:solidFill>
                  <a:srgbClr val="002060"/>
                </a:solidFill>
              </a:rPr>
              <a:t>12. </a:t>
            </a:r>
            <a:r>
              <a:rPr lang="en-US" sz="2800" dirty="0">
                <a:solidFill>
                  <a:srgbClr val="002060"/>
                </a:solidFill>
              </a:rPr>
              <a:t>Execution of </a:t>
            </a:r>
            <a:r>
              <a:rPr lang="en-US" sz="2800" dirty="0" smtClean="0">
                <a:solidFill>
                  <a:srgbClr val="002060"/>
                </a:solidFill>
              </a:rPr>
              <a:t>Stabilization </a:t>
            </a:r>
            <a:r>
              <a:rPr lang="en-US" sz="2800" dirty="0">
                <a:solidFill>
                  <a:srgbClr val="002060"/>
                </a:solidFill>
              </a:rPr>
              <a:t>work of remaining length </a:t>
            </a:r>
            <a:endParaRPr lang="en-IN" sz="2800" dirty="0">
              <a:solidFill>
                <a:srgbClr val="002060"/>
              </a:solidFill>
            </a:endParaRPr>
          </a:p>
          <a:p>
            <a:pPr marL="857250" lvl="1" indent="-400050" algn="r"/>
            <a:r>
              <a:rPr lang="en-US" sz="2700" dirty="0" smtClean="0">
                <a:solidFill>
                  <a:srgbClr val="C00000"/>
                </a:solidFill>
              </a:rPr>
              <a:t> </a:t>
            </a:r>
            <a:r>
              <a:rPr lang="en-US" sz="2700" dirty="0" smtClean="0">
                <a:solidFill>
                  <a:srgbClr val="C00000"/>
                </a:solidFill>
              </a:rPr>
              <a:t>Responsible Person–</a:t>
            </a:r>
            <a:r>
              <a:rPr lang="en-US" sz="2800" dirty="0" smtClean="0">
                <a:solidFill>
                  <a:srgbClr val="C00000"/>
                </a:solidFill>
              </a:rPr>
              <a:t>PIU</a:t>
            </a:r>
            <a:r>
              <a:rPr lang="en-US" sz="2800" dirty="0">
                <a:solidFill>
                  <a:srgbClr val="C00000"/>
                </a:solidFill>
              </a:rPr>
              <a:t>, PMU &amp; Contractor</a:t>
            </a:r>
            <a:endParaRPr lang="en-US" sz="2700" dirty="0" smtClean="0">
              <a:solidFill>
                <a:srgbClr val="C00000"/>
              </a:solidFill>
            </a:endParaRPr>
          </a:p>
          <a:p>
            <a:pPr marL="857250" lvl="1" indent="-400050" algn="just"/>
            <a:endParaRPr lang="en-US" sz="2700" dirty="0" smtClean="0">
              <a:solidFill>
                <a:srgbClr val="002060"/>
              </a:solidFill>
            </a:endParaRPr>
          </a:p>
          <a:p>
            <a:pPr marL="857250" lvl="1" indent="-400050" algn="just"/>
            <a:endParaRPr lang="en-US" sz="2700" dirty="0" smtClean="0">
              <a:solidFill>
                <a:srgbClr val="002060"/>
              </a:solidFill>
            </a:endParaRPr>
          </a:p>
          <a:p>
            <a:pPr marL="857250" lvl="1" indent="-400050"/>
            <a:endParaRPr lang="en-IN" sz="2700" dirty="0" smtClean="0">
              <a:solidFill>
                <a:srgbClr val="002060"/>
              </a:solidFill>
            </a:endParaRPr>
          </a:p>
          <a:p>
            <a:pPr marL="457200" lvl="0" indent="-457200"/>
            <a:endParaRPr kumimoji="0" lang="en-IN" sz="27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611560" y="620688"/>
            <a:ext cx="8136904" cy="4176464"/>
          </a:xfrm>
          <a:prstGeom prst="rect">
            <a:avLst/>
          </a:prstGeom>
        </p:spPr>
        <p:txBody>
          <a:bodyPr vert="horz" lIns="182880" tIns="0">
            <a:noAutofit/>
          </a:bodyPr>
          <a:lstStyle/>
          <a:p>
            <a:pPr marL="857250" lvl="1" indent="-400050" algn="just"/>
            <a:r>
              <a:rPr lang="en-US" sz="2700" dirty="0" smtClean="0">
                <a:solidFill>
                  <a:srgbClr val="002060"/>
                </a:solidFill>
              </a:rPr>
              <a:t>13. </a:t>
            </a:r>
            <a:r>
              <a:rPr lang="en-US" sz="2800" dirty="0">
                <a:solidFill>
                  <a:srgbClr val="002060"/>
                </a:solidFill>
              </a:rPr>
              <a:t>Prime coat over FDR base</a:t>
            </a:r>
            <a:endParaRPr lang="en-US" sz="2700" dirty="0" smtClean="0">
              <a:solidFill>
                <a:srgbClr val="002060"/>
              </a:solidFill>
            </a:endParaRPr>
          </a:p>
          <a:p>
            <a:pPr marL="857250" lvl="1" indent="-400050" algn="r"/>
            <a:r>
              <a:rPr lang="en-US" sz="2700" dirty="0" smtClean="0">
                <a:solidFill>
                  <a:srgbClr val="C00000"/>
                </a:solidFill>
              </a:rPr>
              <a:t>Responsible Person-PIU &amp; Contractor</a:t>
            </a:r>
          </a:p>
          <a:p>
            <a:pPr marL="857250" lvl="1" indent="-400050" algn="just"/>
            <a:r>
              <a:rPr lang="en-US" sz="2700" dirty="0" smtClean="0">
                <a:solidFill>
                  <a:srgbClr val="002060"/>
                </a:solidFill>
              </a:rPr>
              <a:t>14. </a:t>
            </a:r>
            <a:r>
              <a:rPr lang="en-US" sz="2800" dirty="0">
                <a:solidFill>
                  <a:srgbClr val="002060"/>
                </a:solidFill>
              </a:rPr>
              <a:t>Tack </a:t>
            </a:r>
            <a:r>
              <a:rPr lang="en-US" sz="2800" dirty="0" smtClean="0">
                <a:solidFill>
                  <a:srgbClr val="002060"/>
                </a:solidFill>
              </a:rPr>
              <a:t>Coat</a:t>
            </a:r>
            <a:endParaRPr lang="en-US" sz="2700" dirty="0" smtClean="0">
              <a:solidFill>
                <a:srgbClr val="002060"/>
              </a:solidFill>
            </a:endParaRPr>
          </a:p>
          <a:p>
            <a:pPr marL="857250" lvl="1" indent="-400050" algn="r"/>
            <a:r>
              <a:rPr lang="en-US" sz="2700" dirty="0" smtClean="0">
                <a:solidFill>
                  <a:srgbClr val="C00000"/>
                </a:solidFill>
              </a:rPr>
              <a:t>Responsible Person -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Contractor</a:t>
            </a:r>
            <a:endParaRPr lang="en-US" sz="2700" dirty="0" smtClean="0">
              <a:solidFill>
                <a:srgbClr val="C00000"/>
              </a:solidFill>
            </a:endParaRPr>
          </a:p>
          <a:p>
            <a:pPr marL="857250" lvl="1" indent="-400050" algn="just"/>
            <a:r>
              <a:rPr lang="en-US" sz="2700" dirty="0" smtClean="0">
                <a:solidFill>
                  <a:srgbClr val="002060"/>
                </a:solidFill>
              </a:rPr>
              <a:t>15. </a:t>
            </a:r>
            <a:r>
              <a:rPr lang="en-US" sz="2800" dirty="0">
                <a:solidFill>
                  <a:srgbClr val="002060"/>
                </a:solidFill>
              </a:rPr>
              <a:t>Laying of SAMI Layer</a:t>
            </a:r>
            <a:endParaRPr lang="en-IN" sz="2800" dirty="0">
              <a:solidFill>
                <a:srgbClr val="002060"/>
              </a:solidFill>
            </a:endParaRPr>
          </a:p>
          <a:p>
            <a:pPr marL="857250" lvl="1" indent="-400050" algn="r"/>
            <a:r>
              <a:rPr lang="en-US" sz="2700" dirty="0" smtClean="0">
                <a:solidFill>
                  <a:srgbClr val="C00000"/>
                </a:solidFill>
              </a:rPr>
              <a:t>Responsible Person –</a:t>
            </a:r>
            <a:r>
              <a:rPr lang="en-US" sz="2800" dirty="0">
                <a:solidFill>
                  <a:srgbClr val="C00000"/>
                </a:solidFill>
              </a:rPr>
              <a:t>PIU, PMU &amp; Contractor</a:t>
            </a:r>
            <a:endParaRPr lang="en-US" sz="2700" dirty="0" smtClean="0">
              <a:solidFill>
                <a:srgbClr val="C00000"/>
              </a:solidFill>
            </a:endParaRPr>
          </a:p>
          <a:p>
            <a:pPr marL="857250" lvl="1" indent="-400050" algn="just"/>
            <a:r>
              <a:rPr lang="en-US" sz="2700" dirty="0" smtClean="0">
                <a:solidFill>
                  <a:srgbClr val="002060"/>
                </a:solidFill>
              </a:rPr>
              <a:t>16. </a:t>
            </a:r>
            <a:r>
              <a:rPr lang="en-US" sz="2800" dirty="0">
                <a:solidFill>
                  <a:srgbClr val="002060"/>
                </a:solidFill>
              </a:rPr>
              <a:t>Laying of Tack coat over SAMI layer under with </a:t>
            </a:r>
            <a:r>
              <a:rPr lang="en-US" sz="2800" dirty="0" smtClean="0">
                <a:solidFill>
                  <a:srgbClr val="002060"/>
                </a:solidFill>
              </a:rPr>
              <a:t>BC</a:t>
            </a:r>
            <a:endParaRPr lang="en-IN" sz="2800" dirty="0">
              <a:solidFill>
                <a:srgbClr val="002060"/>
              </a:solidFill>
            </a:endParaRPr>
          </a:p>
          <a:p>
            <a:pPr marL="857250" lvl="1" indent="-400050" algn="r"/>
            <a:r>
              <a:rPr lang="en-US" sz="2700" dirty="0" smtClean="0">
                <a:solidFill>
                  <a:srgbClr val="C00000"/>
                </a:solidFill>
              </a:rPr>
              <a:t> </a:t>
            </a:r>
            <a:r>
              <a:rPr lang="en-US" sz="2700" dirty="0" smtClean="0">
                <a:solidFill>
                  <a:srgbClr val="C00000"/>
                </a:solidFill>
              </a:rPr>
              <a:t>Responsible Person–</a:t>
            </a:r>
            <a:r>
              <a:rPr lang="en-US" sz="2800" dirty="0" smtClean="0">
                <a:solidFill>
                  <a:srgbClr val="C00000"/>
                </a:solidFill>
              </a:rPr>
              <a:t>PIU, PMU &amp; Contractor</a:t>
            </a:r>
            <a:endParaRPr lang="en-US" sz="2700" dirty="0" smtClean="0">
              <a:solidFill>
                <a:srgbClr val="C00000"/>
              </a:solidFill>
            </a:endParaRPr>
          </a:p>
          <a:p>
            <a:pPr marL="857250" lvl="1" indent="-400050" algn="just"/>
            <a:endParaRPr lang="en-US" sz="2700" dirty="0" smtClean="0">
              <a:solidFill>
                <a:srgbClr val="002060"/>
              </a:solidFill>
            </a:endParaRPr>
          </a:p>
          <a:p>
            <a:pPr marL="857250" lvl="1" indent="-400050" algn="just"/>
            <a:endParaRPr lang="en-US" sz="2700" dirty="0" smtClean="0">
              <a:solidFill>
                <a:srgbClr val="002060"/>
              </a:solidFill>
            </a:endParaRPr>
          </a:p>
          <a:p>
            <a:pPr marL="857250" lvl="1" indent="-400050"/>
            <a:endParaRPr lang="en-IN" sz="2700" dirty="0" smtClean="0">
              <a:solidFill>
                <a:srgbClr val="002060"/>
              </a:solidFill>
            </a:endParaRPr>
          </a:p>
          <a:p>
            <a:pPr marL="457200" lvl="0" indent="-457200"/>
            <a:endParaRPr kumimoji="0" lang="en-IN" sz="27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</TotalTime>
  <Words>423</Words>
  <Application>Microsoft Office PowerPoint</Application>
  <PresentationFormat>On-screen Show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SOP of Execution of FDR works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SOP of Execution of FDR works</dc:title>
  <dc:creator>Hewlett-Packard Company</dc:creator>
  <cp:lastModifiedBy>Hewlett-Packard Company</cp:lastModifiedBy>
  <cp:revision>7</cp:revision>
  <dcterms:created xsi:type="dcterms:W3CDTF">2022-09-01T05:50:06Z</dcterms:created>
  <dcterms:modified xsi:type="dcterms:W3CDTF">2022-09-01T06:21:51Z</dcterms:modified>
</cp:coreProperties>
</file>